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12192000" cy="6858000"/>
  <p:notesSz cx="665003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felhasználó" initials="W" lastIdx="1" clrIdx="0">
    <p:extLst>
      <p:ext uri="{19B8F6BF-5375-455C-9EA6-DF929625EA0E}">
        <p15:presenceInfo xmlns:p15="http://schemas.microsoft.com/office/powerpoint/2012/main" userId="Windows-felhaszná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>
      <p:cViewPr varScale="1">
        <p:scale>
          <a:sx n="75" d="100"/>
          <a:sy n="75" d="100"/>
        </p:scale>
        <p:origin x="62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3T07:03:41.0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6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66816" y="0"/>
            <a:ext cx="28816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1943F-8785-4252-9E22-C334236FAF68}" type="datetimeFigureOut">
              <a:rPr lang="hu-HU" smtClean="0"/>
              <a:t>2018. 05. 03.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8816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66816" y="9427076"/>
            <a:ext cx="28816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A14A-6362-4D75-87A5-9E85CC807A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68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6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66816" y="0"/>
            <a:ext cx="28816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87DA-ADBD-4866-9BB5-E7B051C1B030}" type="datetimeFigureOut">
              <a:rPr lang="hu-HU" smtClean="0"/>
              <a:t>2018. 05. 03.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766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5004" y="4776431"/>
            <a:ext cx="53200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8816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66816" y="9427076"/>
            <a:ext cx="28816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D0CC-3D0F-4447-98C6-E162BD1066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56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01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7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52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958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760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659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6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7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000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052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47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Szilvia</a:t>
            </a:r>
          </a:p>
          <a:p>
            <a:endParaRPr lang="hu-HU" baseline="0" dirty="0" smtClean="0"/>
          </a:p>
          <a:p>
            <a:r>
              <a:rPr lang="hu-HU" dirty="0" err="1" smtClean="0"/>
              <a:t>Wc</a:t>
            </a:r>
            <a:endParaRPr lang="hu-HU" dirty="0" smtClean="0"/>
          </a:p>
          <a:p>
            <a:r>
              <a:rPr lang="hu-HU" dirty="0" smtClean="0"/>
              <a:t>Büfé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184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806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104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638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97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088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831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67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0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31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44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20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2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62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47663" y="1239838"/>
            <a:ext cx="5954712" cy="33512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6860-A299-4952-8653-A4BE910960A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93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9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BCC6D0-5130-460E-AE83-F30739771D5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6D4A760-112D-4945-99C9-ED503D2B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Mimnbnntacím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53883" y="6165304"/>
            <a:ext cx="2370092" cy="57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0108" y="6309323"/>
            <a:ext cx="8884245" cy="310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(Headings)"/>
          <a:ea typeface="+mj-ea"/>
          <a:cs typeface="Arial (Headings)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Szervezeti Tájékoztató Nap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Budapest, 2018. 04. 26.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5255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2017-ben mentett élelmiszer értéke (</a:t>
            </a:r>
            <a:r>
              <a:rPr lang="hu-HU" dirty="0" err="1" smtClean="0"/>
              <a:t>mFt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828253"/>
            <a:ext cx="118967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1852"/>
          </a:xfrm>
        </p:spPr>
        <p:txBody>
          <a:bodyPr/>
          <a:lstStyle/>
          <a:p>
            <a:pPr algn="ctr"/>
            <a:r>
              <a:rPr lang="hu-HU" dirty="0" err="1"/>
              <a:t>A</a:t>
            </a:r>
            <a:r>
              <a:rPr lang="hu-HU" dirty="0" err="1" smtClean="0"/>
              <a:t>dományozói</a:t>
            </a:r>
            <a:r>
              <a:rPr lang="hu-HU" dirty="0" smtClean="0"/>
              <a:t> megoszlás mennyiség (t) 2017-ben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35874"/>
            <a:ext cx="11665296" cy="65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1852"/>
          </a:xfrm>
        </p:spPr>
        <p:txBody>
          <a:bodyPr/>
          <a:lstStyle/>
          <a:p>
            <a:pPr algn="ctr"/>
            <a:r>
              <a:rPr lang="hu-HU" dirty="0" err="1"/>
              <a:t>A</a:t>
            </a:r>
            <a:r>
              <a:rPr lang="hu-HU" dirty="0" err="1" smtClean="0"/>
              <a:t>dományozói</a:t>
            </a:r>
            <a:r>
              <a:rPr lang="hu-HU" dirty="0" smtClean="0"/>
              <a:t> megoszlás érték (</a:t>
            </a:r>
            <a:r>
              <a:rPr lang="hu-HU" dirty="0" err="1" smtClean="0"/>
              <a:t>mFt</a:t>
            </a:r>
            <a:r>
              <a:rPr lang="hu-HU" dirty="0" smtClean="0"/>
              <a:t>) 2017-ben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12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0" y="183822"/>
            <a:ext cx="11606042" cy="70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35360" y="274637"/>
            <a:ext cx="11881320" cy="85010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Termékcsoportonkénti mennyiségi megoszlás 2017-ben (tonna)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13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052736"/>
            <a:ext cx="12348963" cy="52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322589" y="177660"/>
            <a:ext cx="9590856" cy="731061"/>
          </a:xfrm>
        </p:spPr>
        <p:txBody>
          <a:bodyPr/>
          <a:lstStyle/>
          <a:p>
            <a:r>
              <a:rPr lang="hu-HU" dirty="0" smtClean="0"/>
              <a:t>Adományok megyei megoszlás 2017-ben (kg)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14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12121006" cy="56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15</a:t>
            </a:fld>
            <a:endParaRPr lang="en-US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207568" y="264205"/>
            <a:ext cx="8229600" cy="720535"/>
          </a:xfrm>
        </p:spPr>
        <p:txBody>
          <a:bodyPr/>
          <a:lstStyle/>
          <a:p>
            <a:pPr algn="ctr"/>
            <a:r>
              <a:rPr lang="hu-HU" dirty="0" smtClean="0"/>
              <a:t>Fenntarthatósági szempontból</a:t>
            </a:r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0" y="1247801"/>
            <a:ext cx="12072664" cy="4689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2017-ban </a:t>
            </a:r>
            <a:r>
              <a:rPr lang="hu-HU" sz="2400" dirty="0" err="1"/>
              <a:t>kb</a:t>
            </a:r>
            <a:r>
              <a:rPr lang="hu-HU" sz="2400" dirty="0"/>
              <a:t> 9 200 tonna megmentett élelmiszer hatása fenntarthatósági szempontból</a:t>
            </a:r>
          </a:p>
          <a:p>
            <a:endParaRPr lang="hu-HU" sz="2400" dirty="0"/>
          </a:p>
          <a:p>
            <a:r>
              <a:rPr lang="hu-HU" sz="2400" dirty="0"/>
              <a:t>22 300 tonna CO2 lábnyom csökkentés</a:t>
            </a:r>
          </a:p>
          <a:p>
            <a:pPr lvl="1"/>
            <a:r>
              <a:rPr lang="hu-HU" dirty="0" smtClean="0">
                <a:solidFill>
                  <a:srgbClr val="000000"/>
                </a:solidFill>
              </a:rPr>
              <a:t>Egy Széchenyi-hegy méretű erdő CO2 megkötése</a:t>
            </a:r>
          </a:p>
          <a:p>
            <a:pPr marL="457189" lvl="1" indent="0">
              <a:buNone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évente 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1 674 000 m3 vízlábnyom csökkentés</a:t>
            </a:r>
          </a:p>
          <a:p>
            <a:pPr lvl="1"/>
            <a:r>
              <a:rPr lang="hu-HU" dirty="0" smtClean="0"/>
              <a:t>Egy Cegléd (38.000 fő) méretű város éves lakossági </a:t>
            </a:r>
          </a:p>
          <a:p>
            <a:pPr marL="457189" lvl="1" indent="0">
              <a:buNone/>
            </a:pPr>
            <a:r>
              <a:rPr lang="hu-HU" dirty="0"/>
              <a:t> </a:t>
            </a:r>
            <a:r>
              <a:rPr lang="hu-HU" dirty="0" smtClean="0"/>
              <a:t>  vízfogyasztása</a:t>
            </a:r>
            <a:endParaRPr lang="hu-HU" dirty="0"/>
          </a:p>
        </p:txBody>
      </p:sp>
      <p:pic>
        <p:nvPicPr>
          <p:cNvPr id="11" name="Picture 2" descr="Image result for ceglé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257" r="2750" b="4146"/>
          <a:stretch/>
        </p:blipFill>
        <p:spPr bwMode="auto">
          <a:xfrm>
            <a:off x="8569797" y="4035849"/>
            <a:ext cx="3070819" cy="20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857533"/>
            <a:ext cx="4339069" cy="20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37060"/>
            <a:ext cx="10972800" cy="1143000"/>
          </a:xfrm>
        </p:spPr>
        <p:txBody>
          <a:bodyPr/>
          <a:lstStyle/>
          <a:p>
            <a:r>
              <a:rPr lang="hu-HU" dirty="0" smtClean="0"/>
              <a:t>Kommunikáció/Partnerség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1596" y="1268760"/>
            <a:ext cx="11806813" cy="508759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Kiajánlás</a:t>
            </a:r>
          </a:p>
          <a:p>
            <a:pPr lvl="1"/>
            <a:r>
              <a:rPr lang="hu-HU" dirty="0" smtClean="0"/>
              <a:t>E-mailen küldjük</a:t>
            </a:r>
          </a:p>
          <a:p>
            <a:pPr lvl="1"/>
            <a:r>
              <a:rPr lang="hu-HU" dirty="0"/>
              <a:t>Minden levelet </a:t>
            </a:r>
            <a:r>
              <a:rPr lang="hu-HU" dirty="0" smtClean="0"/>
              <a:t>olvassatok el</a:t>
            </a:r>
            <a:endParaRPr lang="hu-HU" dirty="0"/>
          </a:p>
          <a:p>
            <a:pPr lvl="1"/>
            <a:r>
              <a:rPr lang="hu-HU" dirty="0" smtClean="0"/>
              <a:t>2 napon belül kérünk visszajelzést a portálon</a:t>
            </a:r>
          </a:p>
          <a:p>
            <a:pPr lvl="1"/>
            <a:r>
              <a:rPr lang="hu-HU" dirty="0" smtClean="0"/>
              <a:t>Ha az adomány kellene, de valami nem jó (nap, idő, tartalom), akkor keressetek bennünket</a:t>
            </a:r>
          </a:p>
          <a:p>
            <a:r>
              <a:rPr lang="hu-HU" dirty="0" smtClean="0"/>
              <a:t>Átvett </a:t>
            </a:r>
            <a:r>
              <a:rPr lang="hu-HU" dirty="0"/>
              <a:t>mennyiség/minőség ellenőrzése és visszajelzés, ha eltérés van</a:t>
            </a:r>
          </a:p>
          <a:p>
            <a:r>
              <a:rPr lang="hu-HU" dirty="0"/>
              <a:t>Szervezeti beazonosíthatóság – e-mail, telefon, levél</a:t>
            </a:r>
          </a:p>
          <a:p>
            <a:r>
              <a:rPr lang="hu-HU" dirty="0"/>
              <a:t>Adatváltozás bejelentése</a:t>
            </a:r>
          </a:p>
          <a:p>
            <a:pPr lvl="1"/>
            <a:r>
              <a:rPr lang="hu-HU" dirty="0"/>
              <a:t>Kapcsolattartó/Létszám/Cím, osztási hely </a:t>
            </a:r>
          </a:p>
          <a:p>
            <a:r>
              <a:rPr lang="hu-HU" dirty="0" smtClean="0"/>
              <a:t>Szervezeti hírlevél</a:t>
            </a:r>
          </a:p>
          <a:p>
            <a:r>
              <a:rPr lang="hu-HU" dirty="0" err="1" smtClean="0"/>
              <a:t>Osszatok</a:t>
            </a:r>
            <a:r>
              <a:rPr lang="hu-HU" dirty="0" smtClean="0"/>
              <a:t> meg velünk történeteket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16</a:t>
            </a:fld>
            <a:endParaRPr lang="en-US"/>
          </a:p>
        </p:txBody>
      </p:sp>
      <p:pic>
        <p:nvPicPr>
          <p:cNvPr id="5124" name="Picture 4" descr="Image result for commun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/>
          <a:stretch/>
        </p:blipFill>
        <p:spPr bwMode="auto">
          <a:xfrm>
            <a:off x="7356922" y="84124"/>
            <a:ext cx="4787751" cy="25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Fotó dokumentáció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25963"/>
          </a:xfrm>
        </p:spPr>
        <p:txBody>
          <a:bodyPr/>
          <a:lstStyle/>
          <a:p>
            <a:r>
              <a:rPr lang="hu-HU" dirty="0"/>
              <a:t>Mire használjuk? </a:t>
            </a:r>
          </a:p>
          <a:p>
            <a:pPr lvl="1"/>
            <a:r>
              <a:rPr lang="hu-HU" dirty="0"/>
              <a:t>Személyes hangvételű céges visszajelzés</a:t>
            </a:r>
          </a:p>
          <a:p>
            <a:pPr lvl="1"/>
            <a:r>
              <a:rPr lang="hu-HU" dirty="0"/>
              <a:t>További adomány szerzés</a:t>
            </a:r>
          </a:p>
          <a:p>
            <a:pPr lvl="1"/>
            <a:r>
              <a:rPr lang="hu-HU" dirty="0"/>
              <a:t>Kicsit mi is ott lehessünk</a:t>
            </a:r>
          </a:p>
          <a:p>
            <a:r>
              <a:rPr lang="hu-HU" dirty="0" smtClean="0"/>
              <a:t>Kötelező</a:t>
            </a:r>
          </a:p>
          <a:p>
            <a:r>
              <a:rPr lang="hu-HU" dirty="0" smtClean="0"/>
              <a:t>Raktári osztás – minden kiosztás után</a:t>
            </a:r>
          </a:p>
          <a:p>
            <a:r>
              <a:rPr lang="hu-HU" dirty="0" smtClean="0"/>
              <a:t>Áruházi osztás – havonta 1-2 osztás</a:t>
            </a:r>
          </a:p>
          <a:p>
            <a:r>
              <a:rPr lang="hu-HU" dirty="0" smtClean="0"/>
              <a:t>3-5 db fénykép / osztás</a:t>
            </a:r>
          </a:p>
          <a:p>
            <a:r>
              <a:rPr lang="hu-HU" dirty="0" smtClean="0"/>
              <a:t>Minőség fontosabb, mint a mennyiség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577848"/>
            <a:ext cx="3887719" cy="54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Szervezetlátogatás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 célcsoport:</a:t>
            </a:r>
          </a:p>
          <a:p>
            <a:pPr lvl="1"/>
            <a:r>
              <a:rPr lang="hu-HU" dirty="0" smtClean="0"/>
              <a:t>Új szervezet – áruházi mentés</a:t>
            </a:r>
          </a:p>
          <a:p>
            <a:pPr lvl="1"/>
            <a:r>
              <a:rPr lang="hu-HU" dirty="0" smtClean="0"/>
              <a:t>Partnerszervezet – együttműködés erősítése, fejlesztése</a:t>
            </a:r>
          </a:p>
          <a:p>
            <a:r>
              <a:rPr lang="hu-HU" dirty="0" smtClean="0"/>
              <a:t>Cél: </a:t>
            </a:r>
          </a:p>
          <a:p>
            <a:pPr lvl="1"/>
            <a:r>
              <a:rPr lang="hu-HU" dirty="0"/>
              <a:t>j</a:t>
            </a:r>
            <a:r>
              <a:rPr lang="hu-HU" dirty="0" smtClean="0"/>
              <a:t>obb információáramlás </a:t>
            </a:r>
            <a:r>
              <a:rPr lang="hu-HU" dirty="0" smtClean="0">
                <a:sym typeface="Wingdings" panose="05000000000000000000" pitchFamily="2" charset="2"/>
              </a:rPr>
              <a:t> hatékonyabb élelmiszermentés</a:t>
            </a:r>
            <a:endParaRPr lang="hu-HU" dirty="0" smtClean="0"/>
          </a:p>
          <a:p>
            <a:pPr lvl="1"/>
            <a:r>
              <a:rPr lang="hu-HU" dirty="0" smtClean="0"/>
              <a:t>jobb megértés </a:t>
            </a:r>
            <a:r>
              <a:rPr lang="hu-HU" dirty="0" smtClean="0">
                <a:sym typeface="Wingdings" panose="05000000000000000000" pitchFamily="2" charset="2"/>
              </a:rPr>
              <a:t> jobb együttműködés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problémamegoldás </a:t>
            </a:r>
            <a:endParaRPr lang="hu-HU" dirty="0" smtClean="0"/>
          </a:p>
          <a:p>
            <a:r>
              <a:rPr lang="hu-HU" dirty="0" smtClean="0"/>
              <a:t>Idén 200-250 látogatás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18</a:t>
            </a:fld>
            <a:endParaRPr lang="en-US"/>
          </a:p>
        </p:txBody>
      </p:sp>
      <p:sp>
        <p:nvSpPr>
          <p:cNvPr id="7" name="AutoShape 4" descr="Image result for cooperation"/>
          <p:cNvSpPr>
            <a:spLocks noChangeAspect="1" noChangeArrowheads="1"/>
          </p:cNvSpPr>
          <p:nvPr/>
        </p:nvSpPr>
        <p:spPr bwMode="auto">
          <a:xfrm>
            <a:off x="8476269" y="1622791"/>
            <a:ext cx="2516275" cy="25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08" y="26319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Szervezetlátogatás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rossz kérdés</a:t>
            </a:r>
          </a:p>
          <a:p>
            <a:r>
              <a:rPr lang="hu-HU" dirty="0" smtClean="0"/>
              <a:t>Kérdezzetek, keressetek</a:t>
            </a:r>
          </a:p>
          <a:p>
            <a:r>
              <a:rPr lang="hu-HU" dirty="0" smtClean="0"/>
              <a:t>Nem az ideális állapotot akarjuk látni, hanem a hétköznapokat, mert akkor tudunk segíteni a fejlesztésben</a:t>
            </a:r>
          </a:p>
          <a:p>
            <a:r>
              <a:rPr lang="hu-HU" dirty="0" smtClean="0"/>
              <a:t>Osztási helyet szeretnénk nézni</a:t>
            </a:r>
          </a:p>
          <a:p>
            <a:r>
              <a:rPr lang="hu-HU" dirty="0" smtClean="0"/>
              <a:t>Kompetens személy legyen a szervezet részéről</a:t>
            </a:r>
          </a:p>
          <a:p>
            <a:r>
              <a:rPr lang="hu-HU" dirty="0" smtClean="0"/>
              <a:t>Látogatási jegyzőkönyv készül, ami alapján felvetül valami fejlesztési javaslat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4611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316075"/>
            <a:ext cx="10972800" cy="1143000"/>
          </a:xfrm>
        </p:spPr>
        <p:txBody>
          <a:bodyPr/>
          <a:lstStyle/>
          <a:p>
            <a:r>
              <a:rPr lang="hu-HU" dirty="0" smtClean="0"/>
              <a:t>Program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36" y="1700809"/>
            <a:ext cx="12059933" cy="504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Cseh Balázs – a Magyar Élelmiszerbank elnökének köszöntője</a:t>
            </a:r>
          </a:p>
          <a:p>
            <a:pPr marL="0" indent="0">
              <a:buNone/>
            </a:pPr>
            <a:r>
              <a:rPr lang="hu-HU" dirty="0" smtClean="0"/>
              <a:t>10:00-12:00  Magyar Élelmiszerbank Egyesület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   – működés,  2017. eredmények, 2018. célok, 			               együttműködés, nemzetközi projektek, szervezetlátogatás</a:t>
            </a:r>
          </a:p>
          <a:p>
            <a:pPr marL="0" indent="0">
              <a:buNone/>
            </a:pPr>
            <a:r>
              <a:rPr lang="hu-HU" i="1" dirty="0" smtClean="0"/>
              <a:t>12:00-12:30  </a:t>
            </a:r>
            <a:r>
              <a:rPr lang="hu-HU" i="1" dirty="0"/>
              <a:t>S</a:t>
            </a:r>
            <a:r>
              <a:rPr lang="hu-HU" i="1" dirty="0" smtClean="0"/>
              <a:t>zünet </a:t>
            </a:r>
            <a:r>
              <a:rPr lang="hu-HU" i="1" dirty="0"/>
              <a:t>/ MÉB </a:t>
            </a:r>
            <a:r>
              <a:rPr lang="hu-HU" i="1" dirty="0" smtClean="0"/>
              <a:t>Ügyfélszolgálat</a:t>
            </a:r>
          </a:p>
          <a:p>
            <a:pPr marL="0" indent="0">
              <a:buNone/>
            </a:pPr>
            <a:r>
              <a:rPr lang="hu-HU" dirty="0" smtClean="0"/>
              <a:t>12:30-13:00  Vidéki hálózatok – jó gyakorlat</a:t>
            </a:r>
          </a:p>
          <a:p>
            <a:pPr marL="0" indent="0">
              <a:buNone/>
            </a:pPr>
            <a:r>
              <a:rPr lang="hu-HU" dirty="0" smtClean="0"/>
              <a:t>13:00-14:00 </a:t>
            </a:r>
            <a:r>
              <a:rPr lang="hu-HU" dirty="0"/>
              <a:t> </a:t>
            </a:r>
            <a:r>
              <a:rPr lang="hu-HU" dirty="0" smtClean="0"/>
              <a:t>Áruházi </a:t>
            </a:r>
            <a:r>
              <a:rPr lang="hu-HU" dirty="0"/>
              <a:t>mentés - áruházak képviselői, jó gyakorlatok, </a:t>
            </a:r>
            <a:r>
              <a:rPr lang="hu-HU" dirty="0" smtClean="0"/>
              <a:t>    		   tapasztalatok</a:t>
            </a:r>
            <a:r>
              <a:rPr lang="hu-HU" dirty="0"/>
              <a:t>, kapcsolódási lehetőségek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14:00-14:30  Zárás</a:t>
            </a:r>
            <a:endParaRPr lang="hu-HU" dirty="0"/>
          </a:p>
          <a:p>
            <a:endParaRPr lang="hu-HU" dirty="0"/>
          </a:p>
        </p:txBody>
      </p:sp>
      <p:pic>
        <p:nvPicPr>
          <p:cNvPr id="1026" name="Picture 2" descr="Képtalálat a következőre: „agenda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7"/>
          <a:stretch/>
        </p:blipFill>
        <p:spPr bwMode="auto">
          <a:xfrm>
            <a:off x="10143677" y="330587"/>
            <a:ext cx="2021211" cy="18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Raktári mentés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1624014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/>
              <a:t>Nem veszünk fel új szervezeteket egyenlőre (kivéve raktári pékáru)</a:t>
            </a:r>
          </a:p>
          <a:p>
            <a:r>
              <a:rPr lang="hu-HU" sz="2600" dirty="0"/>
              <a:t>Meglévő partnereinkkel meghosszabbítottuk a szerződéseket</a:t>
            </a:r>
          </a:p>
          <a:p>
            <a:r>
              <a:rPr lang="hu-HU" sz="2600" dirty="0"/>
              <a:t>Átalakul a beérkezett élelmiszerek összetétele</a:t>
            </a:r>
          </a:p>
          <a:p>
            <a:pPr lvl="1"/>
            <a:r>
              <a:rPr lang="hu-HU" sz="2600" dirty="0"/>
              <a:t>Rövid lejáratú</a:t>
            </a:r>
          </a:p>
          <a:p>
            <a:pPr lvl="1"/>
            <a:r>
              <a:rPr lang="hu-HU" sz="2600" dirty="0"/>
              <a:t>Gyorsan romló</a:t>
            </a:r>
          </a:p>
          <a:p>
            <a:pPr lvl="1"/>
            <a:r>
              <a:rPr lang="hu-HU" sz="2600" dirty="0"/>
              <a:t>Inkább édesség</a:t>
            </a:r>
          </a:p>
          <a:p>
            <a:pPr marL="514338" indent="-457189"/>
            <a:r>
              <a:rPr lang="hu-HU" sz="2600" dirty="0"/>
              <a:t>Konzerv mindig van</a:t>
            </a:r>
          </a:p>
          <a:p>
            <a:pPr marL="514338" indent="-457189"/>
            <a:r>
              <a:rPr lang="hu-HU" sz="2600" dirty="0"/>
              <a:t>Nagybani idén is folytatódik</a:t>
            </a:r>
          </a:p>
          <a:p>
            <a:pPr marL="514338" lvl="1" indent="-457189">
              <a:buFont typeface="Arial" panose="020B0604020202020204" pitchFamily="34" charset="0"/>
              <a:buChar char="•"/>
            </a:pPr>
            <a:r>
              <a:rPr lang="hu-HU" sz="2600" dirty="0"/>
              <a:t>Élelmiszerbiztonság - Hűtős autó/hűtő doboz (ha hűtött termék), utánfutó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endParaRPr lang="hu-HU" sz="2600" dirty="0"/>
          </a:p>
          <a:p>
            <a:pPr marL="514338" lvl="1" indent="-457189">
              <a:buFont typeface="Arial" panose="020B0604020202020204" pitchFamily="34" charset="0"/>
              <a:buChar char="•"/>
            </a:pPr>
            <a:r>
              <a:rPr lang="hu-HU" sz="2600" dirty="0"/>
              <a:t>M30 rekeszt hozzatok: </a:t>
            </a:r>
          </a:p>
          <a:p>
            <a:pPr marL="400041" lvl="1" indent="0">
              <a:buNone/>
            </a:pPr>
            <a:r>
              <a:rPr lang="hu-HU" sz="2600" dirty="0"/>
              <a:t>- TESCO, AUCHAN Z-GY elszállítás</a:t>
            </a:r>
          </a:p>
          <a:p>
            <a:pPr marL="400041" lvl="1" indent="0">
              <a:buNone/>
            </a:pPr>
            <a:r>
              <a:rPr lang="hu-HU" sz="2600" dirty="0"/>
              <a:t>- konzerv elszállításánál / bepakolásnál is segítség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https://www.elelmiszerbank.hu/UploadedImages/content-normal/nagy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52" y="2276873"/>
            <a:ext cx="31549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149660" y="476672"/>
            <a:ext cx="9770877" cy="706091"/>
          </a:xfrm>
        </p:spPr>
        <p:txBody>
          <a:bodyPr/>
          <a:lstStyle/>
          <a:p>
            <a:r>
              <a:rPr lang="hu-HU" dirty="0" smtClean="0"/>
              <a:t>Áruházak, éttermek bevonása 2016-2017-2018</a:t>
            </a: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96613"/>
              </p:ext>
            </p:extLst>
          </p:nvPr>
        </p:nvGraphicFramePr>
        <p:xfrm>
          <a:off x="119336" y="1772817"/>
          <a:ext cx="11881320" cy="36772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5968170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2907">
                <a:tc>
                  <a:txBody>
                    <a:bodyPr/>
                    <a:lstStyle/>
                    <a:p>
                      <a:endParaRPr lang="hu-HU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2017</a:t>
                      </a:r>
                      <a:endParaRPr lang="hu-HU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2018</a:t>
                      </a:r>
                      <a:r>
                        <a:rPr lang="hu-HU" sz="24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hu-HU" sz="24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terv</a:t>
                      </a:r>
                      <a:endParaRPr lang="hu-HU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Bolt</a:t>
                      </a:r>
                      <a:r>
                        <a:rPr lang="hu-HU" sz="24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szám jelenleg</a:t>
                      </a:r>
                      <a:endParaRPr lang="hu-HU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Termékek</a:t>
                      </a:r>
                      <a:endParaRPr lang="hu-HU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43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>
                          <a:latin typeface="+mj-lt"/>
                        </a:rPr>
                        <a:t>Tesco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93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139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+30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+mj-lt"/>
                        </a:rPr>
                        <a:t> 137 db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Pékáru,</a:t>
                      </a:r>
                      <a:r>
                        <a:rPr lang="hu-HU" sz="2000" baseline="0" dirty="0" smtClean="0">
                          <a:latin typeface="+mj-lt"/>
                        </a:rPr>
                        <a:t> </a:t>
                      </a:r>
                      <a:r>
                        <a:rPr lang="hu-HU" sz="2000" baseline="0" dirty="0" err="1" smtClean="0">
                          <a:latin typeface="+mj-lt"/>
                        </a:rPr>
                        <a:t>kispékáru</a:t>
                      </a:r>
                      <a:r>
                        <a:rPr lang="hu-HU" sz="2000" baseline="0" dirty="0" smtClean="0">
                          <a:latin typeface="+mj-lt"/>
                        </a:rPr>
                        <a:t>, zöldség-gyümölcs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>
                          <a:latin typeface="+mj-lt"/>
                        </a:rPr>
                        <a:t>Auchan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10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15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+3 db 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+mj-lt"/>
                        </a:rPr>
                        <a:t>14 db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Pékáru,</a:t>
                      </a:r>
                      <a:r>
                        <a:rPr lang="hu-HU" sz="2000" baseline="0" dirty="0" smtClean="0">
                          <a:latin typeface="+mj-lt"/>
                        </a:rPr>
                        <a:t> kispékáru, zöldség-gyümölcs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33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>
                          <a:latin typeface="+mj-lt"/>
                        </a:rPr>
                        <a:t>Metro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13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13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0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+mj-lt"/>
                        </a:rPr>
                        <a:t>13 db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Vegyes termékek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33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err="1" smtClean="0">
                          <a:latin typeface="+mj-lt"/>
                        </a:rPr>
                        <a:t>Aldi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7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43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+30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+mj-lt"/>
                        </a:rPr>
                        <a:t>50 db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Vegyes</a:t>
                      </a:r>
                      <a:r>
                        <a:rPr lang="hu-HU" sz="2000" baseline="0" dirty="0" smtClean="0">
                          <a:latin typeface="+mj-lt"/>
                        </a:rPr>
                        <a:t> termékek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33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>
                          <a:latin typeface="+mj-lt"/>
                        </a:rPr>
                        <a:t>KFC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0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12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+25 db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+mj-lt"/>
                        </a:rPr>
                        <a:t>25 db</a:t>
                      </a:r>
                      <a:endParaRPr lang="hu-H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Csirkehús</a:t>
                      </a:r>
                      <a:endParaRPr lang="hu-HU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églalap 1"/>
          <p:cNvSpPr/>
          <p:nvPr/>
        </p:nvSpPr>
        <p:spPr>
          <a:xfrm>
            <a:off x="5087889" y="5453815"/>
            <a:ext cx="1867303" cy="3818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+mj-lt"/>
              </a:rPr>
              <a:t>+88 db</a:t>
            </a:r>
          </a:p>
        </p:txBody>
      </p:sp>
      <p:sp>
        <p:nvSpPr>
          <p:cNvPr id="5" name="Téglalap 1"/>
          <p:cNvSpPr/>
          <p:nvPr/>
        </p:nvSpPr>
        <p:spPr>
          <a:xfrm>
            <a:off x="3359697" y="5450105"/>
            <a:ext cx="1728192" cy="3817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+mj-lt"/>
              </a:rPr>
              <a:t>222 db</a:t>
            </a:r>
          </a:p>
        </p:txBody>
      </p:sp>
      <p:sp>
        <p:nvSpPr>
          <p:cNvPr id="6" name="Téglalap 1"/>
          <p:cNvSpPr/>
          <p:nvPr/>
        </p:nvSpPr>
        <p:spPr>
          <a:xfrm>
            <a:off x="1631504" y="5450105"/>
            <a:ext cx="1728192" cy="3817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+mj-lt"/>
              </a:rPr>
              <a:t>123 db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21</a:t>
            </a:fld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6976035" y="5451782"/>
            <a:ext cx="1979504" cy="387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+mj-lt"/>
              </a:rPr>
              <a:t>239 db</a:t>
            </a:r>
          </a:p>
        </p:txBody>
      </p:sp>
    </p:spTree>
    <p:extLst>
      <p:ext uri="{BB962C8B-B14F-4D97-AF65-F5344CB8AC3E}">
        <p14:creationId xmlns:p14="http://schemas.microsoft.com/office/powerpoint/2010/main" val="1140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ellátotti létszámok</a:t>
            </a:r>
          </a:p>
          <a:p>
            <a:r>
              <a:rPr lang="hu-HU" dirty="0" smtClean="0"/>
              <a:t>áruházi elszámolás</a:t>
            </a:r>
            <a:endParaRPr lang="hu-HU" dirty="0"/>
          </a:p>
          <a:p>
            <a:r>
              <a:rPr lang="hu-HU" dirty="0" smtClean="0"/>
              <a:t>plusz </a:t>
            </a:r>
            <a:r>
              <a:rPr lang="hu-HU" dirty="0"/>
              <a:t>áruház raktárba?</a:t>
            </a:r>
          </a:p>
          <a:p>
            <a:r>
              <a:rPr lang="hu-HU" dirty="0"/>
              <a:t>k</a:t>
            </a:r>
            <a:r>
              <a:rPr lang="hu-HU" dirty="0" smtClean="0"/>
              <a:t>özös </a:t>
            </a:r>
            <a:r>
              <a:rPr lang="hu-HU" dirty="0"/>
              <a:t>zsák beszerzés?</a:t>
            </a:r>
          </a:p>
          <a:p>
            <a:pPr marL="0" indent="0">
              <a:buNone/>
            </a:pPr>
            <a:r>
              <a:rPr lang="hu-HU" dirty="0" err="1" smtClean="0"/>
              <a:t>Odoo</a:t>
            </a:r>
            <a:r>
              <a:rPr lang="hu-HU" dirty="0" smtClean="0"/>
              <a:t>:  </a:t>
            </a:r>
            <a:endParaRPr lang="hu-HU" dirty="0"/>
          </a:p>
          <a:p>
            <a:r>
              <a:rPr lang="hu-HU" dirty="0" smtClean="0"/>
              <a:t>fotó feltöltés </a:t>
            </a:r>
          </a:p>
          <a:p>
            <a:r>
              <a:rPr lang="hu-HU" dirty="0"/>
              <a:t>általatok </a:t>
            </a:r>
            <a:r>
              <a:rPr lang="hu-HU" dirty="0" smtClean="0"/>
              <a:t>látott </a:t>
            </a:r>
            <a:r>
              <a:rPr lang="hu-HU" dirty="0"/>
              <a:t>infók (főleg: elszám státusz)</a:t>
            </a:r>
          </a:p>
          <a:p>
            <a:r>
              <a:rPr lang="hu-HU" dirty="0" smtClean="0"/>
              <a:t>látogatások </a:t>
            </a:r>
            <a:r>
              <a:rPr lang="hu-HU" dirty="0"/>
              <a:t>(jegyzőkönyv generálás, látogatások követése)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6" descr="Képtalálat a következőre: „hosszú távú célo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052736"/>
            <a:ext cx="2423592" cy="296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Nemzetközi és más fejlesztési projektek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4525963"/>
          </a:xfrm>
        </p:spPr>
        <p:txBody>
          <a:bodyPr/>
          <a:lstStyle/>
          <a:p>
            <a:r>
              <a:rPr lang="hu-HU" dirty="0" err="1" smtClean="0"/>
              <a:t>SavingFood</a:t>
            </a:r>
            <a:r>
              <a:rPr lang="hu-HU" dirty="0" smtClean="0"/>
              <a:t>  </a:t>
            </a:r>
          </a:p>
          <a:p>
            <a:r>
              <a:rPr lang="hu-HU" dirty="0" smtClean="0"/>
              <a:t>Visegrád</a:t>
            </a:r>
            <a:endParaRPr lang="hu-HU" dirty="0"/>
          </a:p>
          <a:p>
            <a:r>
              <a:rPr lang="hu-HU" dirty="0" smtClean="0"/>
              <a:t>REFRESH</a:t>
            </a:r>
          </a:p>
          <a:p>
            <a:pPr marL="0" indent="0">
              <a:buNone/>
            </a:pPr>
            <a:r>
              <a:rPr lang="hu-HU" dirty="0" smtClean="0"/>
              <a:t>   </a:t>
            </a:r>
            <a:r>
              <a:rPr lang="hu-HU" dirty="0"/>
              <a:t>- a kapacitásfejlesztési pilotunk 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- </a:t>
            </a:r>
            <a:r>
              <a:rPr lang="hu-HU" dirty="0"/>
              <a:t>a  </a:t>
            </a:r>
            <a:r>
              <a:rPr lang="hu-HU" dirty="0" smtClean="0"/>
              <a:t>zöldség-gyümölcs/másodszüret</a:t>
            </a:r>
          </a:p>
          <a:p>
            <a:pPr marL="728656" indent="-45720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fogyasztói aktivációs </a:t>
            </a:r>
            <a:r>
              <a:rPr lang="hu-HU" dirty="0" smtClean="0"/>
              <a:t>projekt</a:t>
            </a:r>
          </a:p>
          <a:p>
            <a:r>
              <a:rPr lang="hu-HU" dirty="0"/>
              <a:t>Megyei élelmiszerbankok</a:t>
            </a:r>
          </a:p>
          <a:p>
            <a:pPr marL="271456" indent="0">
              <a:buNone/>
            </a:pPr>
            <a:endParaRPr lang="hu-HU" dirty="0" smtClean="0"/>
          </a:p>
        </p:txBody>
      </p:sp>
      <p:pic>
        <p:nvPicPr>
          <p:cNvPr id="5124" name="Picture 4" descr="Képtalálat a következőre: „europea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4" y="1148886"/>
            <a:ext cx="3346128" cy="25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Karácsonyi gyűjtés 2018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1916833"/>
            <a:ext cx="11582401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Láncok, áruházak száma </a:t>
            </a:r>
            <a:r>
              <a:rPr lang="hu-HU" dirty="0" smtClean="0"/>
              <a:t>marad </a:t>
            </a:r>
            <a:endParaRPr lang="hu-HU" dirty="0"/>
          </a:p>
          <a:p>
            <a:pPr>
              <a:buNone/>
            </a:pPr>
            <a:r>
              <a:rPr lang="hu-HU" dirty="0"/>
              <a:t>	- </a:t>
            </a:r>
            <a:r>
              <a:rPr lang="hu-HU" b="1" dirty="0"/>
              <a:t>Tesco, Auchan, METRO    </a:t>
            </a:r>
          </a:p>
          <a:p>
            <a:r>
              <a:rPr lang="hu-HU" dirty="0"/>
              <a:t>Időpont: </a:t>
            </a:r>
            <a:r>
              <a:rPr lang="hu-HU" b="1" dirty="0" smtClean="0"/>
              <a:t>2018. november 23-25.</a:t>
            </a:r>
            <a:endParaRPr lang="hu-HU" b="1" dirty="0"/>
          </a:p>
          <a:p>
            <a:pPr>
              <a:buNone/>
            </a:pPr>
            <a:r>
              <a:rPr lang="hu-HU" dirty="0" smtClean="0"/>
              <a:t>     - Vasárnap továbbra is</a:t>
            </a:r>
          </a:p>
          <a:p>
            <a:r>
              <a:rPr lang="hu-HU" dirty="0"/>
              <a:t>Önkéntes csapatok toborzásának kezdete várhatóan szeptemberben</a:t>
            </a:r>
          </a:p>
          <a:p>
            <a:r>
              <a:rPr lang="hu-HU" dirty="0"/>
              <a:t>Sikeres csapatokat igyekszünk megtartani, a rosszabbul teljesítő helyeken próbálunk cserélni</a:t>
            </a:r>
          </a:p>
          <a:p>
            <a:r>
              <a:rPr lang="hu-HU" dirty="0"/>
              <a:t>Általában preferáljuk az ott élelmiszert mentő </a:t>
            </a:r>
            <a:r>
              <a:rPr lang="hu-HU" dirty="0" smtClean="0"/>
              <a:t>szervezeteket, a szerződéses partnereinket</a:t>
            </a:r>
            <a:endParaRPr lang="hu-HU" dirty="0"/>
          </a:p>
          <a:p>
            <a:r>
              <a:rPr lang="hu-HU" dirty="0"/>
              <a:t>Az adományok elszámolása a normál </a:t>
            </a:r>
            <a:r>
              <a:rPr lang="hu-HU" b="1" dirty="0"/>
              <a:t>elszámolás</a:t>
            </a:r>
            <a:r>
              <a:rPr lang="hu-HU" dirty="0"/>
              <a:t>i rendszerhez hasonlóan </a:t>
            </a:r>
            <a:r>
              <a:rPr lang="hu-HU" b="1" dirty="0"/>
              <a:t>kötelező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14653"/>
            <a:ext cx="4248472" cy="31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 projektjeink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333502"/>
            <a:ext cx="10972800" cy="4749255"/>
          </a:xfrm>
        </p:spPr>
        <p:txBody>
          <a:bodyPr/>
          <a:lstStyle/>
          <a:p>
            <a:r>
              <a:rPr lang="hu-HU" dirty="0" smtClean="0"/>
              <a:t> „Édes száj” </a:t>
            </a:r>
            <a:r>
              <a:rPr lang="hu-HU" dirty="0"/>
              <a:t>– rendezvények </a:t>
            </a:r>
            <a:r>
              <a:rPr lang="hu-HU" dirty="0" smtClean="0"/>
              <a:t>gyermekeknek (gyermeknap, nyári tábor, Mikulás/karácsony)</a:t>
            </a:r>
            <a:endParaRPr lang="hu-HU" dirty="0"/>
          </a:p>
          <a:p>
            <a:r>
              <a:rPr lang="hu-HU" dirty="0" smtClean="0"/>
              <a:t>Lavina – ebben az évben már nem az Élelmiszerbank koordinálja, hanem a Civil Iránytű Alapítvány – a magok és a burgonya kiosztása megtörtént március végén</a:t>
            </a:r>
          </a:p>
          <a:p>
            <a:r>
              <a:rPr lang="hu-HU" dirty="0" smtClean="0"/>
              <a:t>Konvoj – 2018. október</a:t>
            </a:r>
          </a:p>
          <a:p>
            <a:r>
              <a:rPr lang="hu-HU" dirty="0" err="1" smtClean="0"/>
              <a:t>Jótékonyha</a:t>
            </a:r>
            <a:r>
              <a:rPr lang="hu-HU" dirty="0" smtClean="0"/>
              <a:t> - </a:t>
            </a:r>
            <a:r>
              <a:rPr lang="hu-HU" dirty="0"/>
              <a:t>az Élelmiszerbank társadalmi célú vállalkozása, melynek keretében az alábbi szolgáltatásokat </a:t>
            </a:r>
            <a:r>
              <a:rPr lang="hu-HU" dirty="0" smtClean="0"/>
              <a:t>nyújtjuk: </a:t>
            </a:r>
          </a:p>
          <a:p>
            <a:pPr lvl="2"/>
            <a:r>
              <a:rPr lang="hu-HU" dirty="0" smtClean="0"/>
              <a:t>rendezvényekhez </a:t>
            </a:r>
            <a:r>
              <a:rPr lang="hu-HU" dirty="0"/>
              <a:t>kapcsolódó teljes körű </a:t>
            </a:r>
            <a:r>
              <a:rPr lang="hu-HU" dirty="0" err="1"/>
              <a:t>catering</a:t>
            </a:r>
            <a:r>
              <a:rPr lang="hu-HU" dirty="0"/>
              <a:t> szolgáltatás</a:t>
            </a:r>
          </a:p>
          <a:p>
            <a:pPr lvl="2"/>
            <a:r>
              <a:rPr lang="hu-HU" dirty="0"/>
              <a:t>karitatív </a:t>
            </a:r>
            <a:r>
              <a:rPr lang="hu-HU" dirty="0" smtClean="0"/>
              <a:t>főzés, csapatépítő </a:t>
            </a:r>
            <a:r>
              <a:rPr lang="hu-HU" dirty="0"/>
              <a:t>rendezvények </a:t>
            </a:r>
            <a:r>
              <a:rPr lang="hu-HU" dirty="0" smtClean="0"/>
              <a:t>szervezése</a:t>
            </a:r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éptalálat a következőre: „answe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00808"/>
            <a:ext cx="3384376" cy="337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éptalálat a következőre: „answer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5" y="1887042"/>
            <a:ext cx="3892745" cy="31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és válaszok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828800" y="3068960"/>
            <a:ext cx="10363200" cy="864096"/>
          </a:xfrm>
        </p:spPr>
        <p:txBody>
          <a:bodyPr/>
          <a:lstStyle/>
          <a:p>
            <a:r>
              <a:rPr lang="hu-HU" dirty="0" smtClean="0"/>
              <a:t>Magyar Élelmiszerbank Működés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pPr eaLnBrk="1" hangingPunct="1"/>
            <a:r>
              <a:rPr lang="hu-HU" b="1" dirty="0"/>
              <a:t>Alapelveink - Értékeink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9" y="1556792"/>
            <a:ext cx="11173763" cy="4248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"/>
              </a:spcBef>
            </a:pPr>
            <a:r>
              <a:rPr lang="hu-HU" sz="3000" b="1" dirty="0"/>
              <a:t>Ingyenes</a:t>
            </a:r>
            <a:r>
              <a:rPr lang="hu-HU" sz="3000" dirty="0"/>
              <a:t>en kapjuk és adjuk át az élelmiszert</a:t>
            </a:r>
          </a:p>
          <a:p>
            <a:pPr>
              <a:spcBef>
                <a:spcPct val="5000"/>
              </a:spcBef>
            </a:pPr>
            <a:r>
              <a:rPr lang="hu-HU" sz="3000" dirty="0"/>
              <a:t>Élelmiszer </a:t>
            </a:r>
            <a:r>
              <a:rPr lang="hu-HU" sz="3000" b="1" dirty="0"/>
              <a:t>nyomon követhetős</a:t>
            </a:r>
            <a:r>
              <a:rPr lang="hu-HU" sz="3000" dirty="0"/>
              <a:t>ége (szervezetek monitorozása)</a:t>
            </a:r>
          </a:p>
          <a:p>
            <a:pPr>
              <a:spcBef>
                <a:spcPct val="5000"/>
              </a:spcBef>
            </a:pPr>
            <a:r>
              <a:rPr lang="hu-HU" sz="3000" b="1" dirty="0"/>
              <a:t>Átláthatóság</a:t>
            </a:r>
          </a:p>
          <a:p>
            <a:pPr>
              <a:spcBef>
                <a:spcPct val="5000"/>
              </a:spcBef>
            </a:pPr>
            <a:r>
              <a:rPr lang="hu-HU" sz="3000" b="1" dirty="0"/>
              <a:t>Semlegesség</a:t>
            </a:r>
            <a:r>
              <a:rPr lang="hu-HU" sz="3000" dirty="0"/>
              <a:t> (politikailag, világnézetileg)</a:t>
            </a:r>
          </a:p>
          <a:p>
            <a:pPr>
              <a:spcBef>
                <a:spcPct val="5000"/>
              </a:spcBef>
            </a:pPr>
            <a:r>
              <a:rPr lang="hu-HU" sz="3000" b="1" dirty="0"/>
              <a:t>Önkéntesek</a:t>
            </a:r>
            <a:r>
              <a:rPr lang="hu-HU" sz="3000" dirty="0"/>
              <a:t> bevonása</a:t>
            </a:r>
          </a:p>
          <a:p>
            <a:pPr>
              <a:spcBef>
                <a:spcPct val="5000"/>
              </a:spcBef>
            </a:pPr>
            <a:r>
              <a:rPr lang="hu-HU" sz="3000" b="1" dirty="0"/>
              <a:t>Igazságosság </a:t>
            </a:r>
            <a:r>
              <a:rPr lang="hu-HU" sz="3000" dirty="0"/>
              <a:t>(a kiosztásban)</a:t>
            </a:r>
          </a:p>
          <a:p>
            <a:pPr>
              <a:spcBef>
                <a:spcPct val="5000"/>
              </a:spcBef>
            </a:pPr>
            <a:r>
              <a:rPr lang="hu-HU" sz="3000" b="1" dirty="0"/>
              <a:t>Megbízhatóság</a:t>
            </a:r>
            <a:r>
              <a:rPr lang="hu-HU" sz="3000" dirty="0"/>
              <a:t>: jó partnerek vagyunk, betartjuk az ígéreteinket</a:t>
            </a:r>
          </a:p>
          <a:p>
            <a:pPr>
              <a:spcBef>
                <a:spcPct val="5000"/>
              </a:spcBef>
            </a:pPr>
            <a:r>
              <a:rPr lang="hu-HU" sz="3000" b="1" dirty="0"/>
              <a:t>Professzionalizmus</a:t>
            </a:r>
          </a:p>
          <a:p>
            <a:pPr>
              <a:spcBef>
                <a:spcPct val="5000"/>
              </a:spcBef>
            </a:pPr>
            <a:r>
              <a:rPr lang="hu-HU" sz="3000" dirty="0"/>
              <a:t>Etikus Adománygyűjtő Szervezet vagyunk</a:t>
            </a:r>
          </a:p>
          <a:p>
            <a:endParaRPr lang="hu-HU" sz="40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892" y="5103672"/>
            <a:ext cx="1955773" cy="720080"/>
          </a:xfrm>
          <a:prstGeom prst="rect">
            <a:avLst/>
          </a:prstGeom>
        </p:spPr>
      </p:pic>
      <p:pic>
        <p:nvPicPr>
          <p:cNvPr id="1026" name="Picture 2" descr="Képtalálat a következőre: „value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8" y="301352"/>
            <a:ext cx="3230959" cy="16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4</a:t>
            </a:fld>
            <a:endParaRPr lang="en-US"/>
          </a:p>
        </p:txBody>
      </p:sp>
      <p:sp>
        <p:nvSpPr>
          <p:cNvPr id="3" name="AutoShape 2" descr="Image result for komÃ©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0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fő működési folyamatunk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D6D4A760-112D-4945-99C9-ED503D2B29F0}" type="slidenum">
              <a:rPr lang="en-US"/>
              <a:pPr>
                <a:lnSpc>
                  <a:spcPts val="1200"/>
                </a:lnSpc>
              </a:pPr>
              <a:t>5</a:t>
            </a:fld>
            <a:endParaRPr lang="en-US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96752"/>
            <a:ext cx="1171611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32656"/>
            <a:ext cx="11460480" cy="57988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Kikkel dolgozunk együtt?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559496" y="2996952"/>
            <a:ext cx="10363200" cy="720080"/>
          </a:xfrm>
        </p:spPr>
        <p:txBody>
          <a:bodyPr/>
          <a:lstStyle/>
          <a:p>
            <a:pPr algn="r"/>
            <a:r>
              <a:rPr lang="hu-HU" dirty="0" smtClean="0"/>
              <a:t>Csapat 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 descr="Image result for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44826"/>
            <a:ext cx="4536504" cy="30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799856" y="3140968"/>
            <a:ext cx="9139064" cy="720080"/>
          </a:xfrm>
        </p:spPr>
        <p:txBody>
          <a:bodyPr/>
          <a:lstStyle/>
          <a:p>
            <a:r>
              <a:rPr lang="hu-HU" dirty="0" smtClean="0"/>
              <a:t>Eredmények 2017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48375"/>
            <a:ext cx="10972800" cy="778099"/>
          </a:xfrm>
        </p:spPr>
        <p:txBody>
          <a:bodyPr/>
          <a:lstStyle/>
          <a:p>
            <a:pPr algn="ctr"/>
            <a:r>
              <a:rPr lang="hu-HU" dirty="0" smtClean="0"/>
              <a:t>2017-ben mentett élelmiszer mennyisége (t)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A760-112D-4945-99C9-ED503D2B29F0}" type="slidenum">
              <a:rPr lang="en-US" smtClean="0"/>
              <a:t>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4" y="764704"/>
            <a:ext cx="11975060" cy="55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676</Words>
  <Application>Microsoft Office PowerPoint</Application>
  <PresentationFormat>Szélesvásznú</PresentationFormat>
  <Paragraphs>223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Arial (Headings)</vt:lpstr>
      <vt:lpstr>Calibri</vt:lpstr>
      <vt:lpstr>Times New Roman</vt:lpstr>
      <vt:lpstr>Wingdings</vt:lpstr>
      <vt:lpstr>Office-téma</vt:lpstr>
      <vt:lpstr>Szervezeti Tájékoztató Nap 2018</vt:lpstr>
      <vt:lpstr>Program</vt:lpstr>
      <vt:lpstr>Magyar Élelmiszerbank Működés</vt:lpstr>
      <vt:lpstr>Alapelveink - Értékeink</vt:lpstr>
      <vt:lpstr>Két fő működési folyamatunk</vt:lpstr>
      <vt:lpstr>Kikkel dolgozunk együtt?</vt:lpstr>
      <vt:lpstr>Csapat </vt:lpstr>
      <vt:lpstr>Eredmények 2017</vt:lpstr>
      <vt:lpstr>2017-ben mentett élelmiszer mennyisége (t)</vt:lpstr>
      <vt:lpstr>2017-ben mentett élelmiszer értéke (mFt)</vt:lpstr>
      <vt:lpstr>Adományozói megoszlás mennyiség (t) 2017-ben</vt:lpstr>
      <vt:lpstr>Adományozói megoszlás érték (mFt) 2017-ben</vt:lpstr>
      <vt:lpstr>Termékcsoportonkénti mennyiségi megoszlás 2017-ben (tonna)</vt:lpstr>
      <vt:lpstr>Adományok megyei megoszlás 2017-ben (kg)</vt:lpstr>
      <vt:lpstr>Fenntarthatósági szempontból</vt:lpstr>
      <vt:lpstr>Kommunikáció/Partnerség</vt:lpstr>
      <vt:lpstr>Fotó dokumentáció </vt:lpstr>
      <vt:lpstr>Szervezetlátogatás</vt:lpstr>
      <vt:lpstr>Szervezetlátogatás  </vt:lpstr>
      <vt:lpstr>Raktári mentés</vt:lpstr>
      <vt:lpstr>Áruházak, éttermek bevonása 2016-2017-2018</vt:lpstr>
      <vt:lpstr>Fejlesztések</vt:lpstr>
      <vt:lpstr>Nemzetközi és más fejlesztési projektek</vt:lpstr>
      <vt:lpstr>Karácsonyi gyűjtés 2018</vt:lpstr>
      <vt:lpstr>Más projektjeink</vt:lpstr>
      <vt:lpstr>Kérdések és válaszok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nati</dc:creator>
  <cp:lastModifiedBy>Windows-felhasználó</cp:lastModifiedBy>
  <cp:revision>41</cp:revision>
  <cp:lastPrinted>2018-04-25T15:04:01Z</cp:lastPrinted>
  <dcterms:created xsi:type="dcterms:W3CDTF">2013-11-15T11:14:48Z</dcterms:created>
  <dcterms:modified xsi:type="dcterms:W3CDTF">2018-05-03T05:19:26Z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1264910611</vt:i4>
  </property>
  <property fmtid="{D5CDD505-2E9C-101B-9397-08002B2CF9AE}" pid="3" name="_NewReviewCycle">
    <vt:lpwstr/>
  </property>
  <property fmtid="{D5CDD505-2E9C-101B-9397-08002B2CF9AE}" pid="4" name="_EmailSubject">
    <vt:lpwstr>ppt + együnk egymásért</vt:lpwstr>
  </property>
  <property fmtid="{D5CDD505-2E9C-101B-9397-08002B2CF9AE}" pid="5" name="_AuthorEmail">
    <vt:lpwstr>d.kanizsar@well.hu</vt:lpwstr>
  </property>
  <property fmtid="{D5CDD505-2E9C-101B-9397-08002B2CF9AE}" pid="6" name="_AuthorEmailDisplayName">
    <vt:lpwstr>Kanizsár Dorottya</vt:lpwstr>
  </property>
</Properties>
</file>